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20" r:id="rId29"/>
    <p:sldId id="319" r:id="rId30"/>
    <p:sldId id="322" r:id="rId31"/>
    <p:sldId id="323" r:id="rId32"/>
    <p:sldId id="324" r:id="rId33"/>
    <p:sldId id="272" r:id="rId34"/>
    <p:sldId id="277" r:id="rId35"/>
    <p:sldId id="321" r:id="rId36"/>
    <p:sldId id="273" r:id="rId37"/>
    <p:sldId id="275" r:id="rId38"/>
    <p:sldId id="278" r:id="rId39"/>
    <p:sldId id="289" r:id="rId40"/>
    <p:sldId id="290" r:id="rId41"/>
    <p:sldId id="288" r:id="rId42"/>
    <p:sldId id="32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03" autoAdjust="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73E-FB0B-48AA-8E96-6A6C67EC378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4DE83-0256-433F-A2FD-A1D0FD94D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6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4DE83-0256-433F-A2FD-A1D0FD94D57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5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2.1.3 Advantages and Disadvantages of Passive MML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736" y="776318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OptimaLTStd-Bold"/>
              </a:rPr>
              <a:t>2.2.1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5217" y="1537970"/>
            <a:ext cx="104215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actively MLLs, mode locking can be induced either by amplitude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modulation (AM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), phase modulation (PM), or frequency modulation (FM).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When amplitude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modulated by an external RF signal with a frequency of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oscillating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 at the optical frequency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shades its energy to the two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side bands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located at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-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as shown in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Figure below.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If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modulating frequency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chosen so that 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=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R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side bands are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coincident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adjacent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of the laser and hence the energy from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mode 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transferred to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its adjacent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−1)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modes. In other words,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energies of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modes in the laser are transferred from one to the other. This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causes the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phase of the modes locked together and hence a mode-locked pulse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train is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formed.</a:t>
            </a:r>
            <a:endParaRPr lang="zh-CN" altLang="en-US" sz="23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327391"/>
            <a:ext cx="847417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240" y="555119"/>
            <a:ext cx="1038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In actively MLLs, mode locking is induced by modulating the gain or loss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of the cavity with an external signal at the fundamental frequency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Italic"/>
              </a:rPr>
              <a:t>f</a:t>
            </a:r>
            <a:r>
              <a:rPr lang="en-US" altLang="zh-CN" sz="800" b="1" i="1" dirty="0" err="1">
                <a:solidFill>
                  <a:srgbClr val="0070C0"/>
                </a:solidFill>
                <a:latin typeface="PalatinoLTStd-Italic"/>
              </a:rPr>
              <a:t>R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.</a:t>
            </a:r>
            <a:endParaRPr lang="en-US" altLang="zh-CN" b="1" i="1" dirty="0">
              <a:solidFill>
                <a:srgbClr val="0070C0"/>
              </a:solidFill>
              <a:latin typeface="PalatinoLTStd-Roman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A common method of active mode locking is inserting an acousto-optic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modulator (AOM) into the cavity, as shown in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Figure below.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This is the first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method used in the experiment for the observation of mode-locked pulses in a helium–neon laser. The AOM is used to deflect light energy from the cavity by varying the refractive index of the medium in a standing wave profile. Thus, the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undeflected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 beam is amplitude modulated.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3105595"/>
            <a:ext cx="5669278" cy="156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240" y="4937879"/>
            <a:ext cx="1038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AOM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is widely used in several MLLs as it offers a very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low insertion loss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. However, the operating frequency of the AOM is limited and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far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below the pulse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rate required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for modern optical communication, typically, from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 few hundred megahertz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to a few gigahertz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depending on the acoustic velocity of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acousto-optic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material.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0860" y="1505080"/>
            <a:ext cx="10110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Due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to the limited bandwidth of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AOMs,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they are normally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replaced by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LiNbO</a:t>
            </a:r>
            <a:r>
              <a:rPr lang="en-US" altLang="zh-CN" sz="800" b="1" i="1" dirty="0">
                <a:solidFill>
                  <a:srgbClr val="FF0000"/>
                </a:solidFill>
                <a:latin typeface="PalatinoLTStd-Roman"/>
              </a:rPr>
              <a:t>3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(</a:t>
            </a:r>
            <a:r>
              <a:rPr lang="zh-CN" altLang="en-US" b="1" i="1" dirty="0">
                <a:solidFill>
                  <a:srgbClr val="FF0000"/>
                </a:solidFill>
                <a:latin typeface="PalatinoLTStd-Roman"/>
              </a:rPr>
              <a:t>铌酸锂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)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phase modulators whose bandwidth may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reach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40 GHz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higher in high repetition rate actively MLLs. </a:t>
            </a:r>
            <a:endParaRPr lang="en-US" altLang="zh-CN" b="1" i="1" dirty="0" smtClean="0">
              <a:solidFill>
                <a:srgbClr val="00B050"/>
              </a:solidFill>
              <a:latin typeface="PalatinoLTStd-Roman"/>
            </a:endParaRPr>
          </a:p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addition,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all-fiber cavity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also used in those lasers to take advantage of fiber lasers such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low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threshold, single mode, and high beam quality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. Moreover, high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optical 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a small cross section of the fiber enables one to obtain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nonlinear effects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for short pulses with even a low pump power.</a:t>
            </a:r>
          </a:p>
          <a:p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Another method of mode locking is to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modulate the gain of the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amplifying medium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in Refs. [?,?].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those experiments, the gain of the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semiconductor amplifier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modulated by an external modulating signal. The </a:t>
            </a:r>
            <a:r>
              <a:rPr lang="en-US" altLang="zh-CN" b="1" i="1" dirty="0" err="1" smtClean="0">
                <a:solidFill>
                  <a:srgbClr val="00B050"/>
                </a:solidFill>
                <a:latin typeface="PalatinoLTStd-Roman"/>
              </a:rPr>
              <a:t>lightwaves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 therefore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experience a periodical gain and form the mode-locked pulses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the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cavity. A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semiconductor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 laser has the potential to generate very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short pulses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due to its wide spectral gain region.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0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7864" y="739301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OptimaLTStd-Bold"/>
              </a:rPr>
              <a:t>2.2.2 Stimulation of Active Mode Locking by Amplitude Modulation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" y="1593947"/>
            <a:ext cx="5334462" cy="40008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08428" y="5895442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7" y="1428576"/>
            <a:ext cx="5334462" cy="40008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22447" y="589544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261156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" y="1156202"/>
            <a:ext cx="5334462" cy="4000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6" y="1156202"/>
            <a:ext cx="5334462" cy="40008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64794" y="555951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AM</a:t>
            </a:r>
          </a:p>
        </p:txBody>
      </p:sp>
      <p:sp>
        <p:nvSpPr>
          <p:cNvPr id="8" name="矩形 7"/>
          <p:cNvSpPr/>
          <p:nvPr/>
        </p:nvSpPr>
        <p:spPr>
          <a:xfrm>
            <a:off x="1783663" y="5559517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 without AM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427" y="585636"/>
            <a:ext cx="459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Without AM, mode locking will not be stable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9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3" y="1214568"/>
            <a:ext cx="5334462" cy="400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1" y="1214568"/>
            <a:ext cx="5334462" cy="40008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0572" y="576379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Pulse generation without frequency filter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50614" y="5763798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frequency filter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6337" y="481519"/>
            <a:ext cx="825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 smtClean="0">
                <a:solidFill>
                  <a:srgbClr val="FF0000"/>
                </a:solidFill>
              </a:rPr>
              <a:t>In a mode-locked </a:t>
            </a:r>
            <a:r>
              <a:rPr lang="sv-SE" altLang="zh-CN" dirty="0">
                <a:solidFill>
                  <a:srgbClr val="FF0000"/>
                </a:solidFill>
              </a:rPr>
              <a:t>fiber ring laser (MLFRL</a:t>
            </a:r>
            <a:r>
              <a:rPr lang="sv-SE" altLang="zh-CN" dirty="0" smtClean="0">
                <a:solidFill>
                  <a:srgbClr val="FF0000"/>
                </a:solidFill>
              </a:rPr>
              <a:t>),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</a:rPr>
              <a:t>Without frequency filter, high frequency noise would deform the laser pulses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7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2.3 The </a:t>
            </a:r>
            <a:r>
              <a:rPr lang="en-US" altLang="zh-CN" sz="2800" dirty="0"/>
              <a:t>mechanism </a:t>
            </a:r>
            <a:r>
              <a:rPr lang="en-US" altLang="zh-CN" sz="2800" dirty="0" smtClean="0"/>
              <a:t>of  Kerr-lens mode-locking is supposed to be soft-aperture effect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208392" y="1767961"/>
            <a:ext cx="922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Nd:YVO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[2008</a:t>
            </a:r>
            <a:r>
              <a:rPr lang="en-US" altLang="zh-CN" dirty="0"/>
              <a:t>, Y. F. Chen], </a:t>
            </a:r>
            <a:r>
              <a:rPr lang="en-US" altLang="zh-CN" dirty="0" smtClean="0"/>
              <a:t>Nd:GdVO</a:t>
            </a:r>
            <a:r>
              <a:rPr lang="en-US" altLang="zh-CN" baseline="-25000" dirty="0" smtClean="0"/>
              <a:t>4</a:t>
            </a:r>
            <a:r>
              <a:rPr lang="en-US" altLang="zh-CN" dirty="0"/>
              <a:t>[2009, Y. F. Chen], </a:t>
            </a:r>
            <a:r>
              <a:rPr lang="en-US" altLang="zh-CN" dirty="0" smtClean="0"/>
              <a:t>Ti:Al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 mode-locking lasers[1999]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24890" y="2489868"/>
            <a:ext cx="10142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</a:rPr>
              <a:t>[2008</a:t>
            </a:r>
            <a:r>
              <a:rPr lang="en-US" altLang="zh-CN" b="1" dirty="0">
                <a:latin typeface="Times New Roman" panose="02020603050405020304" pitchFamily="18" charset="0"/>
              </a:rPr>
              <a:t>, Y. F. Chen]. National </a:t>
            </a:r>
            <a:r>
              <a:rPr lang="en-US" altLang="zh-CN" b="1" dirty="0" err="1">
                <a:latin typeface="Times New Roman" panose="02020603050405020304" pitchFamily="18" charset="0"/>
              </a:rPr>
              <a:t>Chiao</a:t>
            </a:r>
            <a:r>
              <a:rPr lang="en-US" altLang="zh-CN" b="1" dirty="0">
                <a:latin typeface="Times New Roman" panose="02020603050405020304" pitchFamily="18" charset="0"/>
              </a:rPr>
              <a:t> Tung University, Hsinchu,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Taiwan, “</a:t>
            </a:r>
            <a:r>
              <a:rPr lang="en-US" altLang="zh-CN" b="1" dirty="0">
                <a:latin typeface="Times New Roman" panose="02020603050405020304" pitchFamily="18" charset="0"/>
              </a:rPr>
              <a:t>Compact efficient multi-GHz Kerr-lens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modelocked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diode-pumped </a:t>
            </a:r>
            <a:r>
              <a:rPr lang="en-US" altLang="zh-CN" b="1" dirty="0">
                <a:latin typeface="Times New Roman" panose="02020603050405020304" pitchFamily="18" charset="0"/>
              </a:rPr>
              <a:t>Nd:YVO</a:t>
            </a:r>
            <a:r>
              <a:rPr lang="en-US" altLang="zh-CN" sz="1100" b="1" dirty="0">
                <a:latin typeface="Times New Roman" panose="02020603050405020304" pitchFamily="18" charset="0"/>
              </a:rPr>
              <a:t>4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laser”, OE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[2009, </a:t>
            </a:r>
            <a:r>
              <a:rPr lang="en-US" altLang="zh-CN" b="1" dirty="0">
                <a:latin typeface="Times New Roman" panose="02020603050405020304" pitchFamily="18" charset="0"/>
              </a:rPr>
              <a:t>Y. F. Chen</a:t>
            </a:r>
            <a:r>
              <a:rPr lang="en-US" altLang="zh-CN" b="1" dirty="0" smtClean="0">
                <a:latin typeface="Times New Roman" panose="02020603050405020304" pitchFamily="18" charset="0"/>
              </a:rPr>
              <a:t>], “</a:t>
            </a:r>
            <a:r>
              <a:rPr lang="en-US" altLang="zh-CN" b="1" dirty="0">
                <a:latin typeface="Times New Roman" panose="02020603050405020304" pitchFamily="18" charset="0"/>
              </a:rPr>
              <a:t>Picosecond optical vortex converted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from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multigigahertz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self-mode-locked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high-order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Hermite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–Gaussian </a:t>
            </a:r>
            <a:r>
              <a:rPr lang="en-US" altLang="zh-CN" b="1" dirty="0">
                <a:latin typeface="Times New Roman" panose="02020603050405020304" pitchFamily="18" charset="0"/>
              </a:rPr>
              <a:t>Nd:GdVO4 lasers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”, OL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[1999]. U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Morgner</a:t>
            </a:r>
            <a:r>
              <a:rPr lang="en-US" altLang="zh-CN" b="1" dirty="0">
                <a:latin typeface="Times New Roman" panose="02020603050405020304" pitchFamily="18" charset="0"/>
              </a:rPr>
              <a:t>, F.X. </a:t>
            </a:r>
            <a:r>
              <a:rPr lang="en-US" altLang="zh-CN" b="1" dirty="0" err="1">
                <a:latin typeface="Times New Roman" panose="02020603050405020304" pitchFamily="18" charset="0"/>
              </a:rPr>
              <a:t>Kartner</a:t>
            </a:r>
            <a:r>
              <a:rPr lang="en-US" altLang="zh-CN" b="1" dirty="0">
                <a:latin typeface="Times New Roman" panose="02020603050405020304" pitchFamily="18" charset="0"/>
              </a:rPr>
              <a:t>, S.H. Cho, Y. Chen,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H.A.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Haus</a:t>
            </a:r>
            <a:r>
              <a:rPr lang="en-US" altLang="zh-CN" b="1" dirty="0">
                <a:latin typeface="Times New Roman" panose="02020603050405020304" pitchFamily="18" charset="0"/>
              </a:rPr>
              <a:t>, J.G.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Fujimoto, E.P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Ippen</a:t>
            </a:r>
            <a:r>
              <a:rPr lang="en-US" altLang="zh-CN" b="1" dirty="0">
                <a:latin typeface="Times New Roman" panose="02020603050405020304" pitchFamily="18" charset="0"/>
              </a:rPr>
              <a:t>, V. Scheuer, G. </a:t>
            </a:r>
            <a:r>
              <a:rPr lang="en-US" altLang="zh-CN" b="1" dirty="0" err="1">
                <a:latin typeface="Times New Roman" panose="02020603050405020304" pitchFamily="18" charset="0"/>
              </a:rPr>
              <a:t>Angelow</a:t>
            </a:r>
            <a:r>
              <a:rPr lang="en-US" altLang="zh-CN" b="1" dirty="0">
                <a:latin typeface="Times New Roman" panose="02020603050405020304" pitchFamily="18" charset="0"/>
              </a:rPr>
              <a:t>, and T. </a:t>
            </a:r>
            <a:r>
              <a:rPr lang="en-US" altLang="zh-CN" b="1" dirty="0" err="1">
                <a:latin typeface="Times New Roman" panose="02020603050405020304" pitchFamily="18" charset="0"/>
              </a:rPr>
              <a:t>Tschudi</a:t>
            </a:r>
            <a:r>
              <a:rPr lang="en-US" altLang="zh-CN" b="1" dirty="0">
                <a:latin typeface="Times New Roman" panose="02020603050405020304" pitchFamily="18" charset="0"/>
              </a:rPr>
              <a:t>, Sub-two-cycle pulses from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 Kerr-lens </a:t>
            </a:r>
            <a:r>
              <a:rPr lang="en-US" altLang="zh-CN" b="1" dirty="0">
                <a:latin typeface="Times New Roman" panose="02020603050405020304" pitchFamily="18" charset="0"/>
              </a:rPr>
              <a:t>mode-locked </a:t>
            </a:r>
            <a:r>
              <a:rPr lang="en-US" altLang="zh-CN" b="1" dirty="0" err="1">
                <a:latin typeface="Times New Roman" panose="02020603050405020304" pitchFamily="18" charset="0"/>
              </a:rPr>
              <a:t>Ti</a:t>
            </a:r>
            <a:r>
              <a:rPr lang="en-US" altLang="zh-CN" b="1" dirty="0">
                <a:latin typeface="Times New Roman" panose="02020603050405020304" pitchFamily="18" charset="0"/>
              </a:rPr>
              <a:t>: Sapphire laser, Opt. Lett., 24, 411–413, 1999.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11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3114" y="2713281"/>
            <a:ext cx="10515600" cy="1264596"/>
          </a:xfrm>
        </p:spPr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the experiments </a:t>
            </a:r>
            <a:r>
              <a:rPr lang="en-US" altLang="zh-CN" dirty="0" smtClean="0"/>
              <a:t>of </a:t>
            </a:r>
            <a:r>
              <a:rPr lang="en-US" altLang="zh-CN" dirty="0" err="1" smtClean="0"/>
              <a:t>CuBr</a:t>
            </a:r>
            <a:r>
              <a:rPr lang="en-US" altLang="zh-CN" dirty="0" smtClean="0"/>
              <a:t> vapor </a:t>
            </a:r>
            <a:r>
              <a:rPr lang="en-US" altLang="zh-CN" dirty="0"/>
              <a:t>lasers, </a:t>
            </a:r>
            <a:r>
              <a:rPr lang="en-US" altLang="zh-CN" dirty="0" smtClean="0"/>
              <a:t>highly </a:t>
            </a:r>
            <a:r>
              <a:rPr lang="en-US" altLang="zh-CN" dirty="0"/>
              <a:t>stable SML pulses have been </a:t>
            </a:r>
            <a:r>
              <a:rPr lang="en-US" altLang="zh-CN" dirty="0" smtClean="0"/>
              <a:t>obtained by </a:t>
            </a:r>
            <a:r>
              <a:rPr lang="en-US" altLang="zh-CN" dirty="0"/>
              <a:t>using an aperture to control transverse </a:t>
            </a:r>
            <a:r>
              <a:rPr lang="en-US" altLang="zh-CN" dirty="0" smtClean="0"/>
              <a:t>modes</a:t>
            </a:r>
            <a:r>
              <a:rPr lang="en-US" altLang="zh-CN" dirty="0"/>
              <a:t>. [1992, J. </a:t>
            </a:r>
            <a:r>
              <a:rPr lang="en-US" altLang="zh-CN" dirty="0" err="1"/>
              <a:t>Geng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0845" y="4479554"/>
            <a:ext cx="9520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[1992,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].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, G. Zhang, X. Song, and F. Lin, “Highly stable self‐mode locking and the longitudinal mode structure in </a:t>
            </a:r>
            <a:r>
              <a:rPr lang="en-US" altLang="zh-CN" dirty="0" err="1">
                <a:latin typeface="Arial" panose="020B0604020202020204" pitchFamily="34" charset="0"/>
              </a:rPr>
              <a:t>CuBr</a:t>
            </a:r>
            <a:r>
              <a:rPr lang="en-US" altLang="zh-CN" dirty="0">
                <a:latin typeface="Arial" panose="020B0604020202020204" pitchFamily="34" charset="0"/>
              </a:rPr>
              <a:t> laser” Appl. Phys. Lett. 60, 2969(1992).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886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2.4 For the laser materials that is not </a:t>
            </a:r>
            <a:r>
              <a:rPr lang="en-US" altLang="zh-CN" sz="2800" dirty="0"/>
              <a:t>a self-focusing medium, </a:t>
            </a:r>
            <a:r>
              <a:rPr lang="en-US" altLang="zh-CN" sz="2800" dirty="0" smtClean="0"/>
              <a:t>a Hard-aperture is used to control </a:t>
            </a:r>
            <a:r>
              <a:rPr lang="en-US" altLang="zh-CN" sz="2800" dirty="0"/>
              <a:t>transverse modes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3582331" y="5731895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Kerr lens mode locking Pr YLF with hard </a:t>
            </a:r>
            <a:r>
              <a:rPr lang="zh-CN" altLang="en-US" dirty="0" smtClean="0"/>
              <a:t>aperture </a:t>
            </a:r>
            <a:r>
              <a:rPr lang="en-US" altLang="zh-CN" smtClean="0"/>
              <a:t>[1995,1996,OL]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47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Narrow-band width self-mode-locking lasers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63519"/>
            <a:ext cx="10515600" cy="34134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copper vapor laser not only has the </a:t>
            </a:r>
            <a:r>
              <a:rPr lang="en-US" altLang="zh-CN" dirty="0" smtClean="0"/>
              <a:t>largest power </a:t>
            </a:r>
            <a:r>
              <a:rPr lang="en-US" altLang="zh-CN" dirty="0"/>
              <a:t>density (about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/>
              <a:t> </a:t>
            </a:r>
            <a:r>
              <a:rPr lang="en-US" altLang="zh-CN" dirty="0" smtClean="0"/>
              <a:t>W/cm</a:t>
            </a:r>
            <a:r>
              <a:rPr lang="en-US" altLang="zh-CN" baseline="30000" dirty="0" smtClean="0"/>
              <a:t>2</a:t>
            </a:r>
            <a:r>
              <a:rPr lang="en-US" altLang="zh-CN" dirty="0"/>
              <a:t>), but </a:t>
            </a:r>
            <a:r>
              <a:rPr lang="en-US" altLang="zh-CN" dirty="0" smtClean="0"/>
              <a:t>also has </a:t>
            </a:r>
            <a:r>
              <a:rPr lang="en-US" altLang="zh-CN" dirty="0"/>
              <a:t>the </a:t>
            </a:r>
            <a:r>
              <a:rPr lang="en-US" altLang="zh-CN" dirty="0" smtClean="0"/>
              <a:t>largest gain linewidth (</a:t>
            </a:r>
            <a:r>
              <a:rPr lang="en-US" altLang="zh-CN" dirty="0"/>
              <a:t>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Hz). </a:t>
            </a:r>
            <a:r>
              <a:rPr lang="en-US" altLang="zh-CN" dirty="0" smtClean="0"/>
              <a:t>If the electric </a:t>
            </a:r>
            <a:r>
              <a:rPr lang="en-US" altLang="zh-CN" dirty="0"/>
              <a:t>field is induced by the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</a:t>
            </a:r>
            <a:r>
              <a:rPr lang="en-US" altLang="zh-CN" dirty="0" smtClean="0"/>
              <a:t>The power </a:t>
            </a:r>
            <a:r>
              <a:rPr lang="en-US" altLang="zh-CN" dirty="0"/>
              <a:t>density must be 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 smtClean="0"/>
              <a:t>-10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 </a:t>
            </a:r>
            <a:r>
              <a:rPr lang="en-US" altLang="zh-CN" dirty="0"/>
              <a:t>W/cm</a:t>
            </a:r>
            <a:r>
              <a:rPr lang="en-US" altLang="zh-CN" baseline="30000" dirty="0"/>
              <a:t>2</a:t>
            </a:r>
            <a:r>
              <a:rPr lang="en-US" altLang="zh-CN" dirty="0"/>
              <a:t> to satisfy </a:t>
            </a:r>
            <a:r>
              <a:rPr lang="en-US" altLang="zh-CN" dirty="0" smtClean="0"/>
              <a:t>the SML </a:t>
            </a:r>
            <a:r>
              <a:rPr lang="en-US" altLang="zh-CN" dirty="0"/>
              <a:t>criterion. In fact, it is difficult to reach such a </a:t>
            </a:r>
            <a:r>
              <a:rPr lang="en-US" altLang="zh-CN" dirty="0" smtClean="0"/>
              <a:t>power density </a:t>
            </a:r>
            <a:r>
              <a:rPr lang="en-US" altLang="zh-CN" dirty="0"/>
              <a:t>by an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Therefore, the SML </a:t>
            </a:r>
            <a:r>
              <a:rPr lang="en-US" altLang="zh-CN" dirty="0" smtClean="0"/>
              <a:t>is unstable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For a He-Ne laser, its gain linewidth is the </a:t>
            </a:r>
            <a:r>
              <a:rPr lang="en-US" altLang="zh-CN" dirty="0" smtClean="0"/>
              <a:t>narrowest and </a:t>
            </a:r>
            <a:r>
              <a:rPr lang="en-US" altLang="zh-CN" dirty="0"/>
              <a:t>its power density is the lowest in three kinds </a:t>
            </a:r>
            <a:r>
              <a:rPr lang="en-US" altLang="zh-CN" dirty="0" smtClean="0"/>
              <a:t>of lasers</a:t>
            </a:r>
            <a:r>
              <a:rPr lang="en-US" altLang="zh-CN" dirty="0"/>
              <a:t>. The analysis shows that its SML is usually </a:t>
            </a:r>
            <a:r>
              <a:rPr lang="en-US" altLang="zh-CN" dirty="0" smtClean="0"/>
              <a:t>unstable again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err="1"/>
              <a:t>CuBr</a:t>
            </a:r>
            <a:r>
              <a:rPr lang="en-US" altLang="zh-CN" dirty="0"/>
              <a:t> laser, its linewidth is narrower than </a:t>
            </a:r>
            <a:r>
              <a:rPr lang="en-US" altLang="zh-CN" dirty="0" smtClean="0"/>
              <a:t>a copper </a:t>
            </a:r>
            <a:r>
              <a:rPr lang="en-US" altLang="zh-CN" dirty="0"/>
              <a:t>vapor laser since its operating temperature is </a:t>
            </a:r>
            <a:r>
              <a:rPr lang="en-US" altLang="zh-CN" dirty="0" smtClean="0"/>
              <a:t>lower, then </a:t>
            </a:r>
            <a:r>
              <a:rPr lang="en-US" altLang="zh-CN" dirty="0"/>
              <a:t>its SML needs lower power density; although its </a:t>
            </a:r>
            <a:r>
              <a:rPr lang="en-US" altLang="zh-CN" dirty="0" smtClean="0"/>
              <a:t>linewidth is </a:t>
            </a:r>
            <a:r>
              <a:rPr lang="en-US" altLang="zh-CN" dirty="0"/>
              <a:t>larger than a He-Ne laser, its power density </a:t>
            </a:r>
            <a:r>
              <a:rPr lang="en-US" altLang="zh-CN" dirty="0" smtClean="0"/>
              <a:t>has much </a:t>
            </a:r>
            <a:r>
              <a:rPr lang="en-US" altLang="zh-CN" dirty="0"/>
              <a:t>larger. </a:t>
            </a:r>
            <a:r>
              <a:rPr lang="en-US" altLang="zh-CN" dirty="0" smtClean="0"/>
              <a:t>Therefore</a:t>
            </a:r>
            <a:r>
              <a:rPr lang="en-US" altLang="zh-CN" dirty="0"/>
              <a:t>, its SML is the easiest and </a:t>
            </a:r>
            <a:r>
              <a:rPr lang="en-US" altLang="zh-CN" dirty="0" err="1" smtClean="0"/>
              <a:t>stablest</a:t>
            </a:r>
            <a:r>
              <a:rPr lang="en-US" altLang="zh-CN" dirty="0" smtClean="0"/>
              <a:t> in </a:t>
            </a:r>
            <a:r>
              <a:rPr lang="en-US" altLang="zh-CN" dirty="0"/>
              <a:t>the three kinds of lasers.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6160" y="1981200"/>
            <a:ext cx="592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Gas lasers generally has narrow band width of the </a:t>
            </a:r>
            <a:r>
              <a:rPr lang="en-US" altLang="zh-CN" b="1" dirty="0">
                <a:solidFill>
                  <a:srgbClr val="FF0000"/>
                </a:solidFill>
              </a:rPr>
              <a:t>gain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31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0" y="425009"/>
            <a:ext cx="3098602" cy="2336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92" y="797668"/>
            <a:ext cx="6978500" cy="5262664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72607"/>
              </p:ext>
            </p:extLst>
          </p:nvPr>
        </p:nvGraphicFramePr>
        <p:xfrm>
          <a:off x="1438011" y="3572956"/>
          <a:ext cx="2476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公式" r:id="rId5" imgW="2476500" imgH="495300" progId="Equation.3">
                  <p:embed/>
                </p:oleObj>
              </mc:Choice>
              <mc:Fallback>
                <p:oleObj name="公式" r:id="rId5" imgW="2476500" imgH="49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011" y="3572956"/>
                        <a:ext cx="24765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6460" y="4756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92260"/>
              </p:ext>
            </p:extLst>
          </p:nvPr>
        </p:nvGraphicFramePr>
        <p:xfrm>
          <a:off x="321013" y="4765748"/>
          <a:ext cx="53038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公式" r:id="rId7" imgW="5295900" imgH="558800" progId="Equation.3">
                  <p:embed/>
                </p:oleObj>
              </mc:Choice>
              <mc:Fallback>
                <p:oleObj name="公式" r:id="rId7" imgW="52959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13" y="4765748"/>
                        <a:ext cx="5303838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38011" y="3078552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Lorentzian </a:t>
            </a:r>
            <a:r>
              <a:rPr lang="en-US" altLang="zh-CN" b="1" dirty="0" smtClean="0">
                <a:solidFill>
                  <a:srgbClr val="00B050"/>
                </a:solidFill>
              </a:rPr>
              <a:t> line shape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013" y="5520574"/>
            <a:ext cx="51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Line shape with the </a:t>
            </a:r>
            <a:r>
              <a:rPr lang="en-US" altLang="zh-CN" b="1" dirty="0">
                <a:solidFill>
                  <a:srgbClr val="FF0000"/>
                </a:solidFill>
              </a:rPr>
              <a:t>frequency shift of the Stark splitting from the </a:t>
            </a:r>
            <a:r>
              <a:rPr lang="en-US" altLang="zh-CN" b="1" dirty="0" smtClean="0">
                <a:solidFill>
                  <a:srgbClr val="FF0000"/>
                </a:solidFill>
              </a:rPr>
              <a:t>unperturbed </a:t>
            </a:r>
            <a:r>
              <a:rPr lang="en-US" altLang="zh-CN" b="1" dirty="0">
                <a:solidFill>
                  <a:srgbClr val="FF0000"/>
                </a:solidFill>
              </a:rPr>
              <a:t>frequency induced by the intra-cavity laser field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3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3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5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6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2238</Words>
  <Application>Microsoft Office PowerPoint</Application>
  <PresentationFormat>宽屏</PresentationFormat>
  <Paragraphs>119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Adobe 繁黑體 Std B</vt:lpstr>
      <vt:lpstr>OptimaLTStd-Bold</vt:lpstr>
      <vt:lpstr>PalatinoLTStd-Italic</vt:lpstr>
      <vt:lpstr>PalatinoLTStd-Roman</vt:lpstr>
      <vt:lpstr>等线</vt:lpstr>
      <vt:lpstr>等线 Light</vt:lpstr>
      <vt:lpstr>宋体</vt:lpstr>
      <vt:lpstr>Adobe Garamond Pro</vt:lpstr>
      <vt:lpstr>Arial</vt:lpstr>
      <vt:lpstr>Calibri</vt:lpstr>
      <vt:lpstr>Times New Roman</vt:lpstr>
      <vt:lpstr>Office 主题​​</vt:lpstr>
      <vt:lpstr>公式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The mechanism of  Kerr-lens mode-locking is supposed to be soft-aperture effect</vt:lpstr>
      <vt:lpstr>PowerPoint 演示文稿</vt:lpstr>
      <vt:lpstr>2.5 Narrow-band width self-mode-locking lasers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540</cp:revision>
  <dcterms:created xsi:type="dcterms:W3CDTF">2016-07-18T05:03:45Z</dcterms:created>
  <dcterms:modified xsi:type="dcterms:W3CDTF">2017-02-22T22:22:43Z</dcterms:modified>
</cp:coreProperties>
</file>